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2" r:id="rId3"/>
    <p:sldId id="299" r:id="rId4"/>
    <p:sldId id="300" r:id="rId5"/>
    <p:sldId id="306" r:id="rId6"/>
    <p:sldId id="301" r:id="rId7"/>
    <p:sldId id="302" r:id="rId8"/>
    <p:sldId id="303" r:id="rId9"/>
    <p:sldId id="304" r:id="rId10"/>
    <p:sldId id="308" r:id="rId11"/>
    <p:sldId id="309" r:id="rId12"/>
    <p:sldId id="305" r:id="rId13"/>
    <p:sldId id="30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6990" y="946532"/>
            <a:ext cx="111180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288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383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92333" y="1052576"/>
            <a:ext cx="48006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808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436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pic>
        <p:nvPicPr>
          <p:cNvPr id="7" name="object 3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9623" y="5692775"/>
            <a:ext cx="39370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0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4797" y="717627"/>
            <a:ext cx="7582407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9216" y="1336928"/>
            <a:ext cx="11313565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63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67600" y="5978938"/>
            <a:ext cx="2952750" cy="558800"/>
          </a:xfrm>
          <a:prstGeom prst="rect">
            <a:avLst/>
          </a:prstGeom>
        </p:spPr>
      </p:pic>
      <p:grpSp>
        <p:nvGrpSpPr>
          <p:cNvPr id="2" name="object 7">
            <a:extLst>
              <a:ext uri="{FF2B5EF4-FFF2-40B4-BE49-F238E27FC236}">
                <a16:creationId xmlns:a16="http://schemas.microsoft.com/office/drawing/2014/main" id="{F87F0192-64A6-9B4B-BC14-B56D0A752D08}"/>
              </a:ext>
            </a:extLst>
          </p:cNvPr>
          <p:cNvGrpSpPr/>
          <p:nvPr/>
        </p:nvGrpSpPr>
        <p:grpSpPr>
          <a:xfrm>
            <a:off x="5667553" y="1"/>
            <a:ext cx="5000446" cy="4503847"/>
            <a:chOff x="4143553" y="0"/>
            <a:chExt cx="5000446" cy="4503847"/>
          </a:xfrm>
        </p:grpSpPr>
        <p:pic>
          <p:nvPicPr>
            <p:cNvPr id="4" name="object 9">
              <a:extLst>
                <a:ext uri="{FF2B5EF4-FFF2-40B4-BE49-F238E27FC236}">
                  <a16:creationId xmlns:a16="http://schemas.microsoft.com/office/drawing/2014/main" id="{3E6E8750-CB7E-804E-F6E4-4EA6DECAC62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6301" y="0"/>
              <a:ext cx="4957698" cy="1049654"/>
            </a:xfrm>
            <a:prstGeom prst="rect">
              <a:avLst/>
            </a:prstGeom>
          </p:spPr>
        </p:pic>
        <p:pic>
          <p:nvPicPr>
            <p:cNvPr id="6" name="object 10">
              <a:extLst>
                <a:ext uri="{FF2B5EF4-FFF2-40B4-BE49-F238E27FC236}">
                  <a16:creationId xmlns:a16="http://schemas.microsoft.com/office/drawing/2014/main" id="{DB739E16-D782-0A23-E392-FDF9EA608D0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43553" y="3187520"/>
              <a:ext cx="5000446" cy="1316327"/>
            </a:xfrm>
            <a:prstGeom prst="rect">
              <a:avLst/>
            </a:prstGeom>
          </p:spPr>
        </p:pic>
      </p:grpSp>
      <p:grpSp>
        <p:nvGrpSpPr>
          <p:cNvPr id="12" name="object 7">
            <a:extLst>
              <a:ext uri="{FF2B5EF4-FFF2-40B4-BE49-F238E27FC236}">
                <a16:creationId xmlns:a16="http://schemas.microsoft.com/office/drawing/2014/main" id="{A33B0BC9-1F53-2A46-914C-77E0A5B640A4}"/>
              </a:ext>
            </a:extLst>
          </p:cNvPr>
          <p:cNvGrpSpPr/>
          <p:nvPr/>
        </p:nvGrpSpPr>
        <p:grpSpPr>
          <a:xfrm>
            <a:off x="1524000" y="1"/>
            <a:ext cx="4957698" cy="4503847"/>
            <a:chOff x="4186301" y="0"/>
            <a:chExt cx="4957698" cy="4503847"/>
          </a:xfrm>
        </p:grpSpPr>
        <p:pic>
          <p:nvPicPr>
            <p:cNvPr id="16" name="object 9">
              <a:extLst>
                <a:ext uri="{FF2B5EF4-FFF2-40B4-BE49-F238E27FC236}">
                  <a16:creationId xmlns:a16="http://schemas.microsoft.com/office/drawing/2014/main" id="{92A807E1-805D-78B4-D501-E55A7B34397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6301" y="0"/>
              <a:ext cx="4957698" cy="1049654"/>
            </a:xfrm>
            <a:prstGeom prst="rect">
              <a:avLst/>
            </a:prstGeom>
          </p:spPr>
        </p:pic>
        <p:pic>
          <p:nvPicPr>
            <p:cNvPr id="17" name="object 10">
              <a:extLst>
                <a:ext uri="{FF2B5EF4-FFF2-40B4-BE49-F238E27FC236}">
                  <a16:creationId xmlns:a16="http://schemas.microsoft.com/office/drawing/2014/main" id="{B4927083-2365-9976-9806-89FA03FBB35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86301" y="1049654"/>
              <a:ext cx="4143553" cy="3454193"/>
            </a:xfrm>
            <a:prstGeom prst="rect">
              <a:avLst/>
            </a:prstGeom>
          </p:spPr>
        </p:pic>
      </p:grpSp>
      <p:sp>
        <p:nvSpPr>
          <p:cNvPr id="3" name="Rettangolo 2"/>
          <p:cNvSpPr/>
          <p:nvPr/>
        </p:nvSpPr>
        <p:spPr>
          <a:xfrm>
            <a:off x="5659873" y="1049655"/>
            <a:ext cx="50081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solidFill>
                  <a:srgbClr val="FF0000"/>
                </a:solidFill>
                <a:latin typeface="Calibri"/>
              </a:rPr>
              <a:t>Procedura di</a:t>
            </a:r>
          </a:p>
          <a:p>
            <a:pPr algn="ctr"/>
            <a:r>
              <a:rPr lang="it-IT" sz="4000" dirty="0">
                <a:solidFill>
                  <a:srgbClr val="FF0000"/>
                </a:solidFill>
                <a:latin typeface="Calibri"/>
              </a:rPr>
              <a:t>Whistleblowing</a:t>
            </a:r>
          </a:p>
        </p:txBody>
      </p:sp>
    </p:spTree>
    <p:extLst>
      <p:ext uri="{BB962C8B-B14F-4D97-AF65-F5344CB8AC3E}">
        <p14:creationId xmlns:p14="http://schemas.microsoft.com/office/powerpoint/2010/main" val="22643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0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133600" y="1828801"/>
            <a:ext cx="8229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INDICARE NELLA SEGNALAZIONE</a:t>
            </a: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SEGNALANTE DEVE :</a:t>
            </a:r>
          </a:p>
          <a:p>
            <a:pPr algn="ctr"/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CIRCOSTANZIARE I FATTI indicando il tempo e il luogo in cui si è verificato il fatto, la sua descrizione, le generalità o altri elementi che consentano di identificare l’autore del fatto contestato. </a:t>
            </a:r>
          </a:p>
          <a:p>
            <a:pPr marL="342900" indent="-342900" algn="just">
              <a:buFontTx/>
              <a:buChar char="-"/>
            </a:pP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ALLEGARE I DOCUMENTI che provino la fondatezza dei fatti      nonché l’indicazione di soggetti che possano contribuire a formare un quadro il più completo possibile di quanto segnalato. 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1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0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1981200" y="1295401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segnalazione deve quindi contenere i seguenti elementi essenziali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algn="ctr"/>
            <a:endParaRPr lang="it-IT" sz="20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Tx/>
              <a:buChar char="-"/>
            </a:pPr>
            <a:r>
              <a:rPr lang="it-IT" sz="2000" b="1" dirty="0">
                <a:solidFill>
                  <a:prstClr val="black"/>
                </a:solidFill>
                <a:latin typeface="Calibri"/>
              </a:rPr>
              <a:t>generalità della persona 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che effettua la segnalazione (se non è una segnalazione anonima); </a:t>
            </a:r>
          </a:p>
          <a:p>
            <a:pPr marL="342900" indent="-342900" algn="just">
              <a:buFontTx/>
              <a:buChar char="-"/>
            </a:pPr>
            <a:r>
              <a:rPr lang="it-IT" sz="2000" b="1" dirty="0">
                <a:solidFill>
                  <a:prstClr val="black"/>
                </a:solidFill>
                <a:latin typeface="Calibri"/>
              </a:rPr>
              <a:t>recapiti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 per esseri contattati in via riservata; </a:t>
            </a:r>
          </a:p>
          <a:p>
            <a:pPr marL="342900" indent="-342900" algn="just">
              <a:buFontTx/>
              <a:buChar char="-"/>
            </a:pPr>
            <a:r>
              <a:rPr lang="it-IT" sz="2000" b="1" dirty="0">
                <a:solidFill>
                  <a:prstClr val="black"/>
                </a:solidFill>
                <a:latin typeface="Calibri"/>
              </a:rPr>
              <a:t>gli autori del comportamento segnalato ed altri eventuali soggetti 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coinvolti; </a:t>
            </a:r>
          </a:p>
          <a:p>
            <a:pPr marL="342900" indent="-342900" algn="just">
              <a:buFontTx/>
              <a:buChar char="-"/>
            </a:pPr>
            <a:r>
              <a:rPr lang="it-IT" sz="2000" dirty="0">
                <a:solidFill>
                  <a:prstClr val="black"/>
                </a:solidFill>
                <a:latin typeface="Calibri"/>
              </a:rPr>
              <a:t>una chiara, completa e circostanziata </a:t>
            </a:r>
            <a:r>
              <a:rPr lang="it-IT" sz="2000" b="1" dirty="0">
                <a:solidFill>
                  <a:prstClr val="black"/>
                </a:solidFill>
                <a:latin typeface="Calibri"/>
              </a:rPr>
              <a:t>descrizione dei fatti oggetto 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di segnalazione; </a:t>
            </a:r>
          </a:p>
          <a:p>
            <a:pPr marL="342900" indent="-342900" algn="just">
              <a:buFontTx/>
              <a:buChar char="-"/>
            </a:pPr>
            <a:r>
              <a:rPr lang="it-IT" sz="2000" b="1" dirty="0">
                <a:solidFill>
                  <a:prstClr val="black"/>
                </a:solidFill>
                <a:latin typeface="Calibri"/>
              </a:rPr>
              <a:t>le modalità e le circostanze di tempo e di luogo di accadimento dei fatti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it-IT" sz="2000" dirty="0">
                <a:solidFill>
                  <a:prstClr val="black"/>
                </a:solidFill>
                <a:latin typeface="Calibri"/>
              </a:rPr>
              <a:t>eventuali </a:t>
            </a:r>
            <a:r>
              <a:rPr lang="it-IT" sz="2000" b="1" dirty="0">
                <a:solidFill>
                  <a:prstClr val="black"/>
                </a:solidFill>
                <a:latin typeface="Calibri"/>
              </a:rPr>
              <a:t>altri soggetti che possano riferire sui fatti segnalati</a:t>
            </a:r>
            <a:r>
              <a:rPr lang="it-IT" sz="2000" dirty="0">
                <a:solidFill>
                  <a:prstClr val="black"/>
                </a:solidFill>
                <a:latin typeface="Calibri"/>
              </a:rPr>
              <a:t>; </a:t>
            </a:r>
          </a:p>
          <a:p>
            <a:pPr marL="342900" indent="-342900" algn="just">
              <a:buFontTx/>
              <a:buChar char="-"/>
            </a:pPr>
            <a:r>
              <a:rPr lang="it-IT" sz="2000" dirty="0">
                <a:solidFill>
                  <a:prstClr val="black"/>
                </a:solidFill>
                <a:latin typeface="Calibri"/>
              </a:rPr>
              <a:t> ogni altra informazione, osservazione o commento di aiuto nel riscontro dei fatti.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800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09800" y="1447800"/>
            <a:ext cx="8077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DELLA SEGNALAZIONE</a:t>
            </a: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gestore della segnalazione rilascia alla persona segnalante avviso di ricevimento della segnalazione entro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sette giorni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it-IT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Nel corso dell’istruttoria, il gestore delle segnalazioni mantiene le interlocuzioni con il segnalante e dà seguito alla segnalazione. La persona coinvolta può essere sentita d’ufficio o, su sua richiesta, anche mediante procedimento cartolare, attraverso l’acquisizione di osservazioni scritte e documenti.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it-IT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procedimento avviato a seguito della segnalazione deve concludersi, fornendo riscontro, entro tre mesi</a:t>
            </a: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89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09800" y="1600200"/>
            <a:ext cx="8077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PERDITA DELLE TUTELE </a:t>
            </a: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tutele previste in favore del </a:t>
            </a:r>
            <a:r>
              <a:rPr lang="it-IT" sz="2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whistleblowe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 vengono meno quando: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 Narrow" panose="020B0606020202030204" pitchFamily="34" charset="0"/>
              <a:buChar char="-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momento della segnalazione, il whistleblower aveva fondato motivo di ritenere che le informazioni sulle violazioni segnalate fossero false;</a:t>
            </a:r>
          </a:p>
          <a:p>
            <a:pPr marL="342900" indent="-342900" algn="just">
              <a:buFont typeface="Arial Narrow" panose="020B0606020202030204" pitchFamily="34" charset="0"/>
              <a:buChar char="-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divulgazione pubblica non è stata fatta nei casi previsti dalla legge;</a:t>
            </a:r>
          </a:p>
          <a:p>
            <a:pPr marL="342900" indent="-342900" algn="just">
              <a:buFont typeface="Arial Narrow" panose="020B0606020202030204" pitchFamily="34" charset="0"/>
              <a:buChar char="-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quando è accertata, anche con sentenza di primo grado, la responsabilità penale del segnalante per i reati di diffamazione o di calunnia ovvero la sua responsabilità civile, per lo stesso titolo, nei casi di dolo o colpa grave.</a:t>
            </a: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7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7658" y="-1172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4" name="object 6"/>
          <p:cNvSpPr txBox="1">
            <a:spLocks/>
          </p:cNvSpPr>
          <p:nvPr/>
        </p:nvSpPr>
        <p:spPr>
          <a:xfrm>
            <a:off x="1981201" y="1752601"/>
            <a:ext cx="8520113" cy="38581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it-IT" dirty="0">
                <a:solidFill>
                  <a:prstClr val="black"/>
                </a:solidFill>
              </a:rPr>
              <a:t>Al di là dell’obbligo giuridico imposto dal </a:t>
            </a:r>
            <a:r>
              <a:rPr lang="it-IT" dirty="0" err="1">
                <a:solidFill>
                  <a:prstClr val="black"/>
                </a:solidFill>
              </a:rPr>
              <a:t>D.Lgs.</a:t>
            </a:r>
            <a:r>
              <a:rPr lang="it-IT" dirty="0">
                <a:solidFill>
                  <a:prstClr val="black"/>
                </a:solidFill>
              </a:rPr>
              <a:t> 24/2023 l’adozione del MOG e di un canale interno di ascolto :</a:t>
            </a:r>
          </a:p>
          <a:p>
            <a:pPr marL="12700">
              <a:spcBef>
                <a:spcPts val="105"/>
              </a:spcBef>
            </a:pPr>
            <a:endParaRPr lang="it-IT" dirty="0">
              <a:solidFill>
                <a:prstClr val="black"/>
              </a:solidFill>
            </a:endParaRPr>
          </a:p>
          <a:p>
            <a:pPr marL="355600" indent="-342900">
              <a:spcBef>
                <a:spcPts val="105"/>
              </a:spcBef>
              <a:buFontTx/>
              <a:buChar char="-"/>
            </a:pPr>
            <a:r>
              <a:rPr lang="it-IT" dirty="0">
                <a:solidFill>
                  <a:prstClr val="black"/>
                </a:solidFill>
              </a:rPr>
              <a:t>contribuisce a scoprire truffe o raggiri posti in essere da collaboratori infedeli. </a:t>
            </a:r>
          </a:p>
          <a:p>
            <a:pPr marL="355600" indent="-342900">
              <a:spcBef>
                <a:spcPts val="105"/>
              </a:spcBef>
              <a:buFontTx/>
              <a:buChar char="-"/>
            </a:pPr>
            <a:endParaRPr lang="it-IT" dirty="0">
              <a:solidFill>
                <a:prstClr val="black"/>
              </a:solidFill>
            </a:endParaRPr>
          </a:p>
          <a:p>
            <a:pPr marL="355600" indent="-342900">
              <a:spcBef>
                <a:spcPts val="105"/>
              </a:spcBef>
              <a:buFontTx/>
              <a:buChar char="-"/>
            </a:pPr>
            <a:r>
              <a:rPr lang="it-IT" dirty="0">
                <a:solidFill>
                  <a:prstClr val="black"/>
                </a:solidFill>
              </a:rPr>
              <a:t> Limita i danni di immagine per l’azienda di comportamenti non conformi posti in essere da fornitori o dipendenti </a:t>
            </a:r>
            <a:r>
              <a:rPr lang="it-IT" dirty="0" err="1">
                <a:solidFill>
                  <a:prstClr val="black"/>
                </a:solidFill>
              </a:rPr>
              <a:t>infedelI</a:t>
            </a:r>
            <a:r>
              <a:rPr lang="it-IT" dirty="0">
                <a:solidFill>
                  <a:prstClr val="black"/>
                </a:solidFill>
              </a:rPr>
              <a:t>;</a:t>
            </a:r>
          </a:p>
          <a:p>
            <a:pPr marL="355600" indent="-342900">
              <a:spcBef>
                <a:spcPts val="105"/>
              </a:spcBef>
              <a:buFontTx/>
              <a:buChar char="-"/>
            </a:pPr>
            <a:endParaRPr lang="it-IT" dirty="0">
              <a:solidFill>
                <a:prstClr val="black"/>
              </a:solidFill>
            </a:endParaRPr>
          </a:p>
          <a:p>
            <a:pPr marL="355600" indent="-342900">
              <a:spcBef>
                <a:spcPts val="105"/>
              </a:spcBef>
              <a:buFontTx/>
              <a:buChar char="-"/>
            </a:pPr>
            <a:r>
              <a:rPr lang="it-IT" dirty="0">
                <a:solidFill>
                  <a:prstClr val="black"/>
                </a:solidFill>
              </a:rPr>
              <a:t> Promuove la cultura della legalità e della trasparenza e aumenta la fiducia interna ed esterna nell’azienda</a:t>
            </a:r>
          </a:p>
          <a:p>
            <a:pPr marL="355600" indent="-342900">
              <a:spcBef>
                <a:spcPts val="105"/>
              </a:spcBef>
              <a:buFontTx/>
              <a:buChar char="-"/>
            </a:pPr>
            <a:endParaRPr lang="it-IT" sz="2400" b="0" kern="0" dirty="0">
              <a:solidFill>
                <a:prstClr val="black"/>
              </a:solidFill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73881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2138066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PUO’ SEGNALARE ?</a:t>
            </a: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Dipendenti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dipendenti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Collaboratori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Fornitori, consulenti, liberi professionisti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Volontari e tirocinanti</a:t>
            </a: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9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1600201"/>
            <a:ext cx="8153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si può segnalare</a:t>
            </a: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Corruzione e frodi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Reati societari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Violazioni di normative europee o nazionali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Conflitti di interesse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 violazioni del codice etico aziendale</a:t>
            </a: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119270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125317" y="183089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è </a:t>
            </a:r>
            <a:r>
              <a:rPr lang="it-IT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escluso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dalla segnalazione di whistleblowing</a:t>
            </a:r>
          </a:p>
          <a:p>
            <a:pPr algn="ctr"/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Lamentele di carattere personale, malumori o divergenze la </a:t>
            </a:r>
            <a:r>
              <a:rPr lang="it-IT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vorative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Segnalazioni non fondate su fatti concreti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Informazioni già di pubblico dominio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Violazioni non rilevanti ai fini dell’interesse pubblico o aziendale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30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1600201"/>
            <a:ext cx="8153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Come si può segnalare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legge prevede </a:t>
            </a:r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 canali principali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Interno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 via preferenziale, attraverso strumenti messi a disposizione dall’azienda (piattaforme online, referenti, ecc.)</a:t>
            </a:r>
          </a:p>
          <a:p>
            <a:pPr>
              <a:buFont typeface="+mj-lt"/>
              <a:buAutoNum type="arabicPeriod"/>
            </a:pP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Esterno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tramite autorità come l’ANAC, nei casi previsti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Divulgazione pubblica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solo in casi eccezionali, come pericolo imminente o inazione delle autorità</a:t>
            </a:r>
          </a:p>
          <a:p>
            <a:pPr algn="just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5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1600200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CANALE INTERNO DI INGEST</a:t>
            </a:r>
          </a:p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 Ordinaria : odvingest@ingestweb.it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PEC : odvingest@pec.it</a:t>
            </a:r>
          </a:p>
          <a:p>
            <a:pPr algn="just"/>
            <a:b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4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1600200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Tutela del Segnalante</a:t>
            </a: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L’identità del segnalante è mantenuta riservata,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vietato qualunque atto ritorsivo, come licenziamenti, demansionamenti o mobbing,</a:t>
            </a:r>
          </a:p>
          <a:p>
            <a:endParaRPr lang="it-IT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previste sanzioni per chi ostacola o vendica la segnalazione</a:t>
            </a:r>
          </a:p>
        </p:txBody>
      </p:sp>
    </p:spTree>
    <p:extLst>
      <p:ext uri="{BB962C8B-B14F-4D97-AF65-F5344CB8AC3E}">
        <p14:creationId xmlns:p14="http://schemas.microsoft.com/office/powerpoint/2010/main" val="272481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-59054"/>
            <a:ext cx="9144000" cy="104965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3" name="Rettangolo 2"/>
          <p:cNvSpPr/>
          <p:nvPr/>
        </p:nvSpPr>
        <p:spPr>
          <a:xfrm>
            <a:off x="2286000" y="1600201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MODALITA’ DI SEGNALAZIONE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 Narrow" panose="020B0606020202030204" pitchFamily="34" charset="0"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indirizzare la segnalazione a mezzo posta prioritaria, </a:t>
            </a:r>
            <a:r>
              <a:rPr lang="it-IT" sz="20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tripla busta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presso la sede della Società C/A “Gestore delle segnalazioni”: </a:t>
            </a:r>
            <a:r>
              <a:rPr lang="it-IT" sz="2000" b="1" dirty="0">
                <a:solidFill>
                  <a:srgbClr val="4472C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inserire none, numero di telefono, e-mail. 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disponibile il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modulo PDF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apposita sezione dedicata del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Mog</a:t>
            </a:r>
            <a:r>
              <a:rPr lang="it-IT" sz="2000" b="1" i="1" dirty="0">
                <a:solidFill>
                  <a:srgbClr val="4472C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(modulo A e modulo B);</a:t>
            </a:r>
          </a:p>
          <a:p>
            <a:pPr algn="just"/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 Narrow" panose="020B0606020202030204" pitchFamily="34" charset="0"/>
              <a:buChar char="-"/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concordare un </a:t>
            </a:r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incontro in presenza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il Gestore delle Segnalazioni;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5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696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Arial MT</vt:lpstr>
      <vt:lpstr>Arial Narrow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Cristina Contuzzi</dc:creator>
  <cp:lastModifiedBy>Cristina Contuzzi</cp:lastModifiedBy>
  <cp:revision>4</cp:revision>
  <dcterms:created xsi:type="dcterms:W3CDTF">2025-06-09T10:51:29Z</dcterms:created>
  <dcterms:modified xsi:type="dcterms:W3CDTF">2025-07-23T10:25:39Z</dcterms:modified>
</cp:coreProperties>
</file>